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A7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18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07453" y="228600"/>
            <a:ext cx="685800" cy="1600200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681788" y="174812"/>
            <a:ext cx="2057400" cy="2039112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rgbClr val="7F7F7F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823947" y="282574"/>
            <a:ext cx="685800" cy="1600200"/>
          </a:xfrm>
          <a:prstGeom prst="rect">
            <a:avLst/>
          </a:prstGeom>
          <a:solidFill>
            <a:srgbClr val="64A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CB0DB2-0BA1-544D-A0D0-21CBD5C215F9}" type="datetimeFigureOut">
              <a:rPr lang="en-US" smtClean="0"/>
              <a:t>10/28/13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81ECB39B-93C6-E340-808D-788DF031F8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tx1"/>
        </a:buClr>
        <a:buSzPct val="75000"/>
        <a:buFont typeface="Wingdings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rgbClr val="64A7D2"/>
        </a:buClr>
        <a:buSzPct val="75000"/>
        <a:buFont typeface="Wingdings" charset="2"/>
        <a:buChar char="u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" charset="2"/>
        <a:buChar char="§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tx1"/>
        </a:buClr>
        <a:buSzPct val="75000"/>
        <a:buFont typeface="Arial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Literacy Curriculum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Board Presentation	</a:t>
            </a:r>
          </a:p>
          <a:p>
            <a:r>
              <a:rPr lang="en-US" dirty="0" smtClean="0"/>
              <a:t>October 28, 2013</a:t>
            </a:r>
            <a:endParaRPr lang="en-US" dirty="0"/>
          </a:p>
        </p:txBody>
      </p:sp>
      <p:pic>
        <p:nvPicPr>
          <p:cNvPr id="5" name="Picture 4" descr="2012-09-18 08.21.1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" t="20066" r="8104" b="21284"/>
          <a:stretch/>
        </p:blipFill>
        <p:spPr>
          <a:xfrm>
            <a:off x="4631920" y="2393176"/>
            <a:ext cx="4191000" cy="2018735"/>
          </a:xfrm>
          <a:prstGeom prst="rect">
            <a:avLst/>
          </a:prstGeom>
        </p:spPr>
      </p:pic>
      <p:pic>
        <p:nvPicPr>
          <p:cNvPr id="4" name="Picture 3" descr="2012-09-18 13.41.06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1" t="28723" r="33650" b="11692"/>
          <a:stretch/>
        </p:blipFill>
        <p:spPr>
          <a:xfrm>
            <a:off x="325626" y="284901"/>
            <a:ext cx="4184302" cy="4086310"/>
          </a:xfrm>
          <a:prstGeom prst="rect">
            <a:avLst/>
          </a:prstGeom>
        </p:spPr>
      </p:pic>
      <p:pic>
        <p:nvPicPr>
          <p:cNvPr id="6" name="Picture 5" descr="2012-09-28 09.07.01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" t="30027" r="52102" b="16391"/>
          <a:stretch/>
        </p:blipFill>
        <p:spPr>
          <a:xfrm>
            <a:off x="4648201" y="301181"/>
            <a:ext cx="2010861" cy="1929195"/>
          </a:xfrm>
          <a:prstGeom prst="rect">
            <a:avLst/>
          </a:prstGeom>
        </p:spPr>
      </p:pic>
      <p:pic>
        <p:nvPicPr>
          <p:cNvPr id="8" name="Picture 7" descr="2012-09-18 11.07.19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8" t="19321" r="25745" b="3738"/>
          <a:stretch/>
        </p:blipFill>
        <p:spPr>
          <a:xfrm>
            <a:off x="6789314" y="236061"/>
            <a:ext cx="2033606" cy="201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439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Reading Workshop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#</a:t>
            </a:r>
            <a:r>
              <a:rPr lang="en-US" dirty="0" smtClean="0"/>
              <a:t>1 </a:t>
            </a:r>
            <a:r>
              <a:rPr lang="en-US" dirty="0"/>
              <a:t>the </a:t>
            </a:r>
            <a:r>
              <a:rPr lang="en-US" dirty="0" smtClean="0"/>
              <a:t>Units of Study </a:t>
            </a:r>
            <a:r>
              <a:rPr lang="en-US" dirty="0"/>
              <a:t>in </a:t>
            </a:r>
            <a:r>
              <a:rPr lang="en-US" dirty="0" smtClean="0"/>
              <a:t>Writing </a:t>
            </a:r>
            <a:r>
              <a:rPr lang="en-US" dirty="0"/>
              <a:t>align perfectly with the </a:t>
            </a:r>
            <a:r>
              <a:rPr lang="en-US" dirty="0" smtClean="0"/>
              <a:t>Units of Study </a:t>
            </a:r>
            <a:r>
              <a:rPr lang="en-US" dirty="0"/>
              <a:t>in </a:t>
            </a:r>
            <a:r>
              <a:rPr lang="en-US" dirty="0" smtClean="0"/>
              <a:t>Reading</a:t>
            </a:r>
            <a:r>
              <a:rPr lang="en-US" dirty="0"/>
              <a:t>.  So while students are writing informational pieces in WW they are reading non-fiction texts in RW.  While students are writing narrative pieces in WW they might be doing a character study in RW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#2 the </a:t>
            </a:r>
            <a:r>
              <a:rPr lang="en-US" dirty="0" smtClean="0"/>
              <a:t>Reading </a:t>
            </a:r>
            <a:r>
              <a:rPr lang="en-US" dirty="0" err="1"/>
              <a:t>UoS</a:t>
            </a:r>
            <a:r>
              <a:rPr lang="en-US" dirty="0"/>
              <a:t>, just like the writing </a:t>
            </a:r>
            <a:r>
              <a:rPr lang="en-US" dirty="0" err="1"/>
              <a:t>UoS</a:t>
            </a:r>
            <a:r>
              <a:rPr lang="en-US" dirty="0"/>
              <a:t>, are perfectly aligned with the </a:t>
            </a:r>
            <a:r>
              <a:rPr lang="en-US" dirty="0" smtClean="0"/>
              <a:t>Core </a:t>
            </a:r>
            <a:r>
              <a:rPr lang="en-US" dirty="0"/>
              <a:t>S</a:t>
            </a:r>
            <a:r>
              <a:rPr lang="en-US" dirty="0" smtClean="0"/>
              <a:t>tandards</a:t>
            </a:r>
            <a:r>
              <a:rPr lang="en-US" dirty="0"/>
              <a:t>.  There is no work on the teachers part </a:t>
            </a:r>
            <a:r>
              <a:rPr lang="en-US" dirty="0" smtClean="0"/>
              <a:t>to </a:t>
            </a:r>
            <a:r>
              <a:rPr lang="en-US" dirty="0"/>
              <a:t>make this alignment happen.  It’s already done and </a:t>
            </a:r>
            <a:r>
              <a:rPr lang="en-US" dirty="0" smtClean="0"/>
              <a:t>documented.</a:t>
            </a:r>
            <a:endParaRPr lang="en-US" dirty="0"/>
          </a:p>
          <a:p>
            <a:r>
              <a:rPr lang="en-US" dirty="0"/>
              <a:t>#3 the structure of RW is exactly the same as the structure of WW.  Students are already familiar with this structure so it provides a predictable and comfortable transition for student with no required </a:t>
            </a:r>
            <a:r>
              <a:rPr lang="en-US" dirty="0" smtClean="0"/>
              <a:t>re-teaching.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160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Reading Workshop continued…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#4 It focuses on all </a:t>
            </a:r>
            <a:r>
              <a:rPr lang="en-US" dirty="0" smtClean="0"/>
              <a:t>the best </a:t>
            </a:r>
            <a:r>
              <a:rPr lang="en-US" dirty="0"/>
              <a:t>practices </a:t>
            </a:r>
            <a:r>
              <a:rPr lang="en-US" dirty="0" smtClean="0"/>
              <a:t>mentioned </a:t>
            </a:r>
            <a:r>
              <a:rPr lang="en-US" dirty="0"/>
              <a:t>from the research </a:t>
            </a:r>
            <a:r>
              <a:rPr lang="en-US" dirty="0" smtClean="0"/>
              <a:t>&amp; from the Pennsylvania Comprehensive Literacy Plan</a:t>
            </a:r>
            <a:endParaRPr lang="en-US" dirty="0"/>
          </a:p>
          <a:p>
            <a:pPr lvl="1"/>
            <a:r>
              <a:rPr lang="en-US" dirty="0"/>
              <a:t>Long blocks of uninterrupted reading time</a:t>
            </a:r>
          </a:p>
          <a:p>
            <a:pPr lvl="1"/>
            <a:r>
              <a:rPr lang="en-US" dirty="0"/>
              <a:t>Differentiation so all students have an opportunity to receive a high quality curriculum not one-size fits all approach. </a:t>
            </a:r>
            <a:r>
              <a:rPr lang="en-US" dirty="0" smtClean="0"/>
              <a:t> The instruction addresses the full range of learners.</a:t>
            </a:r>
          </a:p>
          <a:p>
            <a:pPr lvl="1"/>
            <a:r>
              <a:rPr lang="en-US" dirty="0" smtClean="0"/>
              <a:t>Students are reading books that match their level and not struggling through frustrating and impossible texts that are too difficult.</a:t>
            </a:r>
          </a:p>
          <a:p>
            <a:pPr lvl="1"/>
            <a:r>
              <a:rPr lang="en-US" dirty="0" smtClean="0"/>
              <a:t>Students </a:t>
            </a:r>
            <a:r>
              <a:rPr lang="en-US" dirty="0"/>
              <a:t>are receiving instruction in large group, small group, and </a:t>
            </a:r>
            <a:r>
              <a:rPr lang="en-US" dirty="0" smtClean="0"/>
              <a:t>one-on-one with the teacher.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265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 - MW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94</TotalTime>
  <Words>245</Words>
  <Application>Microsoft Macintosh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Advantage - MW</vt:lpstr>
      <vt:lpstr>Literacy Curriculum</vt:lpstr>
      <vt:lpstr>Why Reading Workshop</vt:lpstr>
      <vt:lpstr>Why Reading Workshop continued… </vt:lpstr>
    </vt:vector>
  </TitlesOfParts>
  <Company>Midd-West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Daphne Snook</dc:creator>
  <cp:lastModifiedBy>Daphne Snook</cp:lastModifiedBy>
  <cp:revision>14</cp:revision>
  <dcterms:created xsi:type="dcterms:W3CDTF">2013-10-28T09:37:12Z</dcterms:created>
  <dcterms:modified xsi:type="dcterms:W3CDTF">2013-10-28T20:24:43Z</dcterms:modified>
</cp:coreProperties>
</file>